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5" r:id="rId9"/>
    <p:sldId id="266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85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796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47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90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60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93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3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53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96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2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9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751A5-31CA-46FF-82A6-C2E668344407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0CC6F-E94E-440D-B58F-0BD0EC1BD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1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533514"/>
            <a:ext cx="9144000" cy="2387600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2060"/>
                </a:solidFill>
              </a:rPr>
              <a:t>Service de répit des aidants à domicile</a:t>
            </a:r>
            <a:br>
              <a:rPr lang="fr-FR" sz="5400" b="1" dirty="0" smtClean="0">
                <a:solidFill>
                  <a:srgbClr val="002060"/>
                </a:solidFill>
              </a:rPr>
            </a:br>
            <a:r>
              <a:rPr lang="fr-FR" sz="5400" b="1" dirty="0" smtClean="0">
                <a:solidFill>
                  <a:srgbClr val="002060"/>
                </a:solidFill>
              </a:rPr>
              <a:t>Bulle d’Air®</a:t>
            </a:r>
            <a:endParaRPr lang="fr-FR" sz="5400" b="1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192" y="3178046"/>
            <a:ext cx="8834069" cy="204709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41" y="5511606"/>
            <a:ext cx="1478603" cy="134639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595" y="5907272"/>
            <a:ext cx="2115405" cy="80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83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635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Bulle </a:t>
            </a:r>
            <a:r>
              <a:rPr lang="fr-FR" b="1" dirty="0" smtClean="0">
                <a:solidFill>
                  <a:srgbClr val="002060"/>
                </a:solidFill>
              </a:rPr>
              <a:t>d’Air®: </a:t>
            </a:r>
            <a:r>
              <a:rPr lang="fr-FR" sz="3200" b="1" dirty="0" smtClean="0">
                <a:solidFill>
                  <a:schemeClr val="accent2"/>
                </a:solidFill>
              </a:rPr>
              <a:t>La mise en place </a:t>
            </a:r>
            <a:endParaRPr lang="fr-FR" sz="3200" b="1" dirty="0">
              <a:solidFill>
                <a:schemeClr val="accent2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887" y="1139528"/>
            <a:ext cx="7818925" cy="427918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125" y="5418714"/>
            <a:ext cx="1487553" cy="134733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6824" y="5851255"/>
            <a:ext cx="2115495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6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949" y="327403"/>
            <a:ext cx="10515600" cy="839243"/>
          </a:xfrm>
        </p:spPr>
        <p:txBody>
          <a:bodyPr>
            <a:normAutofit fontScale="90000"/>
          </a:bodyPr>
          <a:lstStyle/>
          <a:p>
            <a:r>
              <a:rPr lang="fr-FR" altLang="fr-FR" b="1" dirty="0" smtClean="0">
                <a:solidFill>
                  <a:srgbClr val="002060"/>
                </a:solidFill>
              </a:rPr>
              <a:t>Bulle </a:t>
            </a:r>
            <a:r>
              <a:rPr lang="fr-FR" altLang="fr-FR" b="1" dirty="0">
                <a:solidFill>
                  <a:srgbClr val="002060"/>
                </a:solidFill>
              </a:rPr>
              <a:t>d’Air ®: </a:t>
            </a:r>
            <a:r>
              <a:rPr lang="fr-FR" altLang="fr-FR" sz="3600" b="1" dirty="0" smtClean="0">
                <a:solidFill>
                  <a:schemeClr val="accent2"/>
                </a:solidFill>
              </a:rPr>
              <a:t>Nos Relayeurs</a:t>
            </a:r>
            <a:r>
              <a:rPr lang="fr-FR" sz="3600" b="1" dirty="0">
                <a:solidFill>
                  <a:schemeClr val="accent2"/>
                </a:solidFill>
              </a:rPr>
              <a:t/>
            </a:r>
            <a:br>
              <a:rPr lang="fr-FR" sz="3600" b="1" dirty="0">
                <a:solidFill>
                  <a:schemeClr val="accent2"/>
                </a:solidFill>
              </a:rPr>
            </a:br>
            <a:r>
              <a:rPr lang="fr-FR" sz="3200" b="1" dirty="0">
                <a:solidFill>
                  <a:srgbClr val="002060"/>
                </a:solidFill>
              </a:rPr>
              <a:t>Qualifications / expérience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886904" y="1516256"/>
            <a:ext cx="894541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2060"/>
                </a:solidFill>
              </a:rPr>
              <a:t>Qualification / expérience : secteur d’activité sanitaire et médico-social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</a:rPr>
              <a:t>Retraités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</a:rPr>
              <a:t>Etudiants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</a:rPr>
              <a:t>Salariés actifs </a:t>
            </a:r>
          </a:p>
          <a:p>
            <a:r>
              <a:rPr lang="fr-FR" sz="2800" dirty="0">
                <a:solidFill>
                  <a:srgbClr val="002060"/>
                </a:solidFill>
              </a:rPr>
              <a:t>Exemple : infirmières, aides soignantes, aide à domicile…</a:t>
            </a:r>
          </a:p>
          <a:p>
            <a:r>
              <a:rPr lang="fr-FR" sz="2800" dirty="0">
                <a:solidFill>
                  <a:srgbClr val="002060"/>
                </a:solidFill>
              </a:rPr>
              <a:t>+ autres profils selon expérience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1000" y="5394030"/>
            <a:ext cx="1487553" cy="134733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2949" y="5825128"/>
            <a:ext cx="2115495" cy="79864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85949" y="5132630"/>
            <a:ext cx="7613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chemeClr val="accent2"/>
                </a:solidFill>
              </a:rPr>
              <a:t>Formations des Relayeurs tout au long de leur activité.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chemeClr val="accent2"/>
                </a:solidFill>
              </a:rPr>
              <a:t>Points réguliers des situations de vie à domicile.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chemeClr val="accent2"/>
                </a:solidFill>
              </a:rPr>
              <a:t>Adhérent FEPEM.</a:t>
            </a:r>
            <a:endParaRPr lang="fr-FR" sz="2400" dirty="0">
              <a:solidFill>
                <a:schemeClr val="accent2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8553" y="1429338"/>
            <a:ext cx="810838" cy="68281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1822" y="2112149"/>
            <a:ext cx="2761727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3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</a:rPr>
              <a:t>Bulle </a:t>
            </a:r>
            <a:r>
              <a:rPr lang="fr-FR" b="1" dirty="0">
                <a:solidFill>
                  <a:srgbClr val="002060"/>
                </a:solidFill>
              </a:rPr>
              <a:t>d’Air </a:t>
            </a:r>
            <a:r>
              <a:rPr lang="fr-FR" b="1" dirty="0" smtClean="0">
                <a:solidFill>
                  <a:srgbClr val="002060"/>
                </a:solidFill>
              </a:rPr>
              <a:t>®: </a:t>
            </a:r>
            <a:r>
              <a:rPr lang="fr-FR" sz="3200" b="1" dirty="0" smtClean="0">
                <a:solidFill>
                  <a:schemeClr val="accent2"/>
                </a:solidFill>
              </a:rPr>
              <a:t>Contact </a:t>
            </a:r>
            <a:r>
              <a:rPr lang="fr-FR" sz="3200" dirty="0">
                <a:solidFill>
                  <a:schemeClr val="accent2"/>
                </a:solidFill>
              </a:rPr>
              <a:t/>
            </a:r>
            <a:br>
              <a:rPr lang="fr-FR" sz="3200" dirty="0">
                <a:solidFill>
                  <a:schemeClr val="accent2"/>
                </a:solidFill>
              </a:rPr>
            </a:br>
            <a:endParaRPr lang="fr-FR" sz="32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0452" y="1319349"/>
            <a:ext cx="1046334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Responsable Secteur </a:t>
            </a:r>
            <a:r>
              <a:rPr lang="fr-FR" sz="2400" dirty="0" smtClean="0">
                <a:solidFill>
                  <a:srgbClr val="002060"/>
                </a:solidFill>
              </a:rPr>
              <a:t>: </a:t>
            </a:r>
            <a:r>
              <a:rPr lang="fr-FR" sz="2400" b="1" dirty="0" smtClean="0">
                <a:solidFill>
                  <a:schemeClr val="accent2"/>
                </a:solidFill>
              </a:rPr>
              <a:t>AMANDINE Muller</a:t>
            </a:r>
          </a:p>
          <a:p>
            <a:r>
              <a:rPr lang="fr-FR" sz="2400" b="1" dirty="0" smtClean="0">
                <a:solidFill>
                  <a:schemeClr val="tx2"/>
                </a:solidFill>
              </a:rPr>
              <a:t>Assistante Administrative : </a:t>
            </a:r>
            <a:r>
              <a:rPr lang="fr-FR" sz="2400" b="1" dirty="0" smtClean="0">
                <a:solidFill>
                  <a:schemeClr val="accent2"/>
                </a:solidFill>
              </a:rPr>
              <a:t>MARION Ciet </a:t>
            </a:r>
            <a:endParaRPr lang="fr-FR" sz="2400" b="1" dirty="0" smtClean="0">
              <a:solidFill>
                <a:schemeClr val="accent2"/>
              </a:solidFill>
            </a:endParaRPr>
          </a:p>
          <a:p>
            <a:r>
              <a:rPr lang="fr-FR" sz="2400" b="1" dirty="0" smtClean="0">
                <a:solidFill>
                  <a:srgbClr val="002060"/>
                </a:solidFill>
              </a:rPr>
              <a:t>Téléphone </a:t>
            </a:r>
            <a:r>
              <a:rPr lang="fr-FR" sz="2400" dirty="0" smtClean="0">
                <a:solidFill>
                  <a:srgbClr val="002060"/>
                </a:solidFill>
              </a:rPr>
              <a:t>: </a:t>
            </a:r>
            <a:r>
              <a:rPr lang="fr-FR" sz="2400" b="1" dirty="0" smtClean="0">
                <a:solidFill>
                  <a:schemeClr val="accent2"/>
                </a:solidFill>
              </a:rPr>
              <a:t>05.55.93.41.64</a:t>
            </a:r>
            <a:endParaRPr lang="fr-FR" sz="2400" b="1" dirty="0" smtClean="0">
              <a:solidFill>
                <a:schemeClr val="accent2"/>
              </a:solidFill>
            </a:endParaRPr>
          </a:p>
          <a:p>
            <a:r>
              <a:rPr lang="fr-FR" sz="2400" b="1" dirty="0" smtClean="0">
                <a:solidFill>
                  <a:srgbClr val="002060"/>
                </a:solidFill>
              </a:rPr>
              <a:t>Mail</a:t>
            </a:r>
            <a:r>
              <a:rPr lang="fr-FR" sz="2400" dirty="0" smtClean="0"/>
              <a:t>: </a:t>
            </a:r>
            <a:r>
              <a:rPr lang="fr-FR" sz="2400" b="1" dirty="0" smtClean="0">
                <a:solidFill>
                  <a:schemeClr val="accent2"/>
                </a:solidFill>
              </a:rPr>
              <a:t>msasl-bulledair@msa-services.fr 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Adresse</a:t>
            </a:r>
            <a:r>
              <a:rPr lang="fr-FR" sz="2400" dirty="0" smtClean="0">
                <a:solidFill>
                  <a:srgbClr val="002060"/>
                </a:solidFill>
              </a:rPr>
              <a:t>: </a:t>
            </a:r>
            <a:r>
              <a:rPr lang="fr-FR" sz="2400" b="1" dirty="0" smtClean="0">
                <a:solidFill>
                  <a:schemeClr val="accent2"/>
                </a:solidFill>
              </a:rPr>
              <a:t>18 Rue Ernest Comte – ZA La Marquisie – </a:t>
            </a:r>
            <a:r>
              <a:rPr lang="fr-FR" sz="2400" b="1" dirty="0" smtClean="0">
                <a:solidFill>
                  <a:schemeClr val="accent2"/>
                </a:solidFill>
              </a:rPr>
              <a:t>19 100 Brive la Gaillarde.  </a:t>
            </a:r>
          </a:p>
          <a:p>
            <a:endParaRPr lang="fr-FR" sz="1200" dirty="0"/>
          </a:p>
          <a:p>
            <a:r>
              <a:rPr lang="fr-FR" sz="2400" b="1" dirty="0" smtClean="0">
                <a:solidFill>
                  <a:srgbClr val="002060"/>
                </a:solidFill>
              </a:rPr>
              <a:t>Ouverture: </a:t>
            </a:r>
            <a:r>
              <a:rPr lang="fr-FR" sz="2400" u="sng" dirty="0">
                <a:solidFill>
                  <a:srgbClr val="002060"/>
                </a:solidFill>
              </a:rPr>
              <a:t>Lundi au Vendredi</a:t>
            </a:r>
            <a:endParaRPr lang="fr-FR" sz="2400" b="1" dirty="0" smtClean="0">
              <a:solidFill>
                <a:srgbClr val="002060"/>
              </a:solidFill>
            </a:endParaRPr>
          </a:p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9H-12H30 </a:t>
            </a:r>
            <a:r>
              <a:rPr lang="fr-FR" sz="2400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fr-FR" sz="2400" dirty="0">
                <a:solidFill>
                  <a:srgbClr val="002060"/>
                </a:solidFill>
              </a:rPr>
              <a:t>A</a:t>
            </a:r>
            <a:r>
              <a:rPr lang="fr-FR" sz="2400" dirty="0" smtClean="0">
                <a:solidFill>
                  <a:srgbClr val="002060"/>
                </a:solidFill>
              </a:rPr>
              <a:t>ccueil </a:t>
            </a:r>
            <a:r>
              <a:rPr lang="fr-FR" sz="2400" dirty="0">
                <a:solidFill>
                  <a:srgbClr val="002060"/>
                </a:solidFill>
              </a:rPr>
              <a:t>physique et téléphonique.</a:t>
            </a:r>
          </a:p>
          <a:p>
            <a:pPr algn="ctr"/>
            <a:r>
              <a:rPr lang="fr-FR" sz="2400" b="1" dirty="0">
                <a:solidFill>
                  <a:srgbClr val="002060"/>
                </a:solidFill>
              </a:rPr>
              <a:t>À partir de </a:t>
            </a:r>
            <a:r>
              <a:rPr lang="fr-FR" sz="2400" b="1" dirty="0" smtClean="0">
                <a:solidFill>
                  <a:srgbClr val="002060"/>
                </a:solidFill>
              </a:rPr>
              <a:t>13H30-16h30</a:t>
            </a:r>
            <a:endParaRPr lang="fr-FR" sz="2400" b="1" dirty="0" smtClean="0">
              <a:solidFill>
                <a:srgbClr val="002060"/>
              </a:solidFill>
            </a:endParaRPr>
          </a:p>
          <a:p>
            <a:pPr algn="ctr"/>
            <a:r>
              <a:rPr lang="fr-FR" sz="2400" dirty="0">
                <a:solidFill>
                  <a:srgbClr val="002060"/>
                </a:solidFill>
              </a:rPr>
              <a:t>A</a:t>
            </a:r>
            <a:r>
              <a:rPr lang="fr-FR" sz="2400" dirty="0" smtClean="0">
                <a:solidFill>
                  <a:srgbClr val="002060"/>
                </a:solidFill>
              </a:rPr>
              <a:t>ccueil </a:t>
            </a:r>
            <a:r>
              <a:rPr lang="fr-FR" sz="2400" dirty="0">
                <a:solidFill>
                  <a:srgbClr val="002060"/>
                </a:solidFill>
              </a:rPr>
              <a:t>physique, et évaluation à domicile </a:t>
            </a:r>
            <a:r>
              <a:rPr lang="fr-FR" sz="2400" i="1" u="sng" dirty="0">
                <a:solidFill>
                  <a:srgbClr val="002060"/>
                </a:solidFill>
              </a:rPr>
              <a:t>uniquement sur rendez-vous</a:t>
            </a:r>
            <a:r>
              <a:rPr lang="fr-FR" sz="2400" dirty="0">
                <a:solidFill>
                  <a:srgbClr val="002060"/>
                </a:solidFill>
              </a:rPr>
              <a:t>.</a:t>
            </a:r>
          </a:p>
          <a:p>
            <a:endParaRPr lang="fr-FR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4062" y="5282994"/>
            <a:ext cx="1487553" cy="134733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7635" y="5680764"/>
            <a:ext cx="2115495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6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Les aidants</a:t>
            </a:r>
            <a:br>
              <a:rPr lang="fr-FR" b="1" dirty="0">
                <a:solidFill>
                  <a:srgbClr val="002060"/>
                </a:solidFill>
              </a:rPr>
            </a:br>
            <a:r>
              <a:rPr lang="fr-FR" sz="3200" b="1" u="sng" dirty="0">
                <a:solidFill>
                  <a:srgbClr val="002060"/>
                </a:solidFill>
              </a:rPr>
              <a:t>Données et réalité en France </a:t>
            </a:r>
            <a:r>
              <a:rPr lang="fr-FR" sz="2200" dirty="0">
                <a:solidFill>
                  <a:srgbClr val="002060"/>
                </a:solidFill>
              </a:rPr>
              <a:t>(données CREAI Aquitaine 2015)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486034"/>
            <a:ext cx="100714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 smtClean="0">
                <a:solidFill>
                  <a:schemeClr val="accent2"/>
                </a:solidFill>
              </a:rPr>
              <a:t>Constat 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4000" dirty="0" smtClean="0">
                <a:solidFill>
                  <a:srgbClr val="002060"/>
                </a:solidFill>
              </a:rPr>
              <a:t>11 millions d’aidants en France dont 4,3 auprès de personnes âgées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4000" dirty="0" smtClean="0">
                <a:solidFill>
                  <a:srgbClr val="002060"/>
                </a:solidFill>
              </a:rPr>
              <a:t>Dans 79% des cas l’aidant est un membre de la famille proche (conjoint, enfant)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4000" dirty="0" smtClean="0">
                <a:solidFill>
                  <a:srgbClr val="002060"/>
                </a:solidFill>
              </a:rPr>
              <a:t>50 % consacrent entre 6h à 8h quotidiennement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4000" dirty="0" smtClean="0">
                <a:solidFill>
                  <a:srgbClr val="002060"/>
                </a:solidFill>
              </a:rPr>
              <a:t>2/3 sont en activité</a:t>
            </a:r>
            <a:endParaRPr lang="fr-FR" sz="4000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19" y="5369573"/>
            <a:ext cx="1481456" cy="134733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6505" y="5833855"/>
            <a:ext cx="2115495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57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Les aidants</a:t>
            </a: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sz="3200" b="1" u="sng" dirty="0">
                <a:solidFill>
                  <a:srgbClr val="002060"/>
                </a:solidFill>
              </a:rPr>
              <a:t>Données et réalité en France </a:t>
            </a:r>
            <a:r>
              <a:rPr lang="fr-FR" sz="2200" dirty="0">
                <a:solidFill>
                  <a:srgbClr val="002060"/>
                </a:solidFill>
              </a:rPr>
              <a:t>(données CREAI Aquitaine 2015)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9991" y="5454439"/>
            <a:ext cx="1481456" cy="134733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6505" y="5955515"/>
            <a:ext cx="2115495" cy="7986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76068" y="1542235"/>
            <a:ext cx="1063986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 smtClean="0">
                <a:solidFill>
                  <a:schemeClr val="accent2"/>
                </a:solidFill>
              </a:rPr>
              <a:t>Des conséquences :</a:t>
            </a:r>
            <a:r>
              <a:rPr lang="fr-FR" sz="4000" dirty="0" smtClean="0">
                <a:solidFill>
                  <a:srgbClr val="002060"/>
                </a:solidFill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rgbClr val="002060"/>
                </a:solidFill>
              </a:rPr>
              <a:t>54% réaménagement  leur vie professionnelle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rgbClr val="002060"/>
                </a:solidFill>
              </a:rPr>
              <a:t>56% subissent une perte de revenu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rgbClr val="002060"/>
                </a:solidFill>
              </a:rPr>
              <a:t>Stress, démarches, fatigue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rgbClr val="002060"/>
                </a:solidFill>
              </a:rPr>
              <a:t>Dégradation physique (47%) et morale (42 %)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rgbClr val="002060"/>
                </a:solidFill>
              </a:rPr>
              <a:t>Développement de maladies chroniques (48%)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rgbClr val="002060"/>
                </a:solidFill>
              </a:rPr>
              <a:t>35 à 40% des aidants (conjoint) décèdent avant le conjoint aidé</a:t>
            </a:r>
            <a:endParaRPr lang="fr-FR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58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285" y="1666263"/>
            <a:ext cx="7340220" cy="170093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4740" y="5407069"/>
            <a:ext cx="1487553" cy="134733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6505" y="5815080"/>
            <a:ext cx="2115495" cy="7986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72983" y="496323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dirty="0" smtClean="0">
                <a:solidFill>
                  <a:srgbClr val="002060"/>
                </a:solidFill>
              </a:rPr>
              <a:t>Présentation du service Bulle d’Air®</a:t>
            </a:r>
            <a:r>
              <a:rPr lang="fr-FR" sz="4800" dirty="0" smtClean="0"/>
              <a:t> </a:t>
            </a:r>
            <a:endParaRPr lang="fr-FR" sz="4800" dirty="0"/>
          </a:p>
        </p:txBody>
      </p:sp>
      <p:sp>
        <p:nvSpPr>
          <p:cNvPr id="7" name="Rectangle 6"/>
          <p:cNvSpPr/>
          <p:nvPr/>
        </p:nvSpPr>
        <p:spPr>
          <a:xfrm>
            <a:off x="2460035" y="3956568"/>
            <a:ext cx="781225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4800" b="1" dirty="0" smtClean="0">
                <a:solidFill>
                  <a:schemeClr val="accent2"/>
                </a:solidFill>
              </a:rPr>
              <a:t>Fonctionnement du service</a:t>
            </a:r>
            <a:endParaRPr lang="fr-FR" sz="4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0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8011" y="155641"/>
            <a:ext cx="10937377" cy="510086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>
                <a:solidFill>
                  <a:schemeClr val="accent2"/>
                </a:solidFill>
              </a:rPr>
              <a:t>MSA SERVICES Limousin </a:t>
            </a:r>
            <a:endParaRPr lang="fr-FR" sz="3200" b="1" dirty="0">
              <a:solidFill>
                <a:schemeClr val="accent2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21863" y="913088"/>
            <a:ext cx="11578400" cy="1208996"/>
          </a:xfrm>
        </p:spPr>
        <p:txBody>
          <a:bodyPr>
            <a:normAutofit fontScale="62500" lnSpcReduction="20000"/>
          </a:bodyPr>
          <a:lstStyle/>
          <a:p>
            <a:r>
              <a:rPr lang="fr-FR" sz="2900" dirty="0" smtClean="0">
                <a:solidFill>
                  <a:srgbClr val="002060"/>
                </a:solidFill>
              </a:rPr>
              <a:t>MSA Services Limousin est une Association à but non lucratif, fondée conformément aux dispositions de la Loi 1901, le 10 Juillet 2008 par l’Assemblée Générale Constitutive.</a:t>
            </a:r>
          </a:p>
          <a:p>
            <a:r>
              <a:rPr lang="fr-FR" sz="2900" dirty="0" smtClean="0">
                <a:solidFill>
                  <a:srgbClr val="002060"/>
                </a:solidFill>
              </a:rPr>
              <a:t>L’Association à été crée à des fins de mise en œuvre la politique « Offre de Services sur les Territoires » (O.S.T) de la MSA sur le territoire du Limousin, afin de contribuer au développement sanitaire et social des territoires ruraux.</a:t>
            </a:r>
          </a:p>
          <a:p>
            <a:endParaRPr lang="fr-FR" dirty="0" smtClean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>
          <a:xfrm>
            <a:off x="4339823" y="101555"/>
            <a:ext cx="7560440" cy="581094"/>
          </a:xfrm>
        </p:spPr>
        <p:txBody>
          <a:bodyPr>
            <a:normAutofit/>
          </a:bodyPr>
          <a:lstStyle/>
          <a:p>
            <a:r>
              <a:rPr lang="fr-FR" sz="1600" u="sng" dirty="0" smtClean="0"/>
              <a:t>Présidente: </a:t>
            </a:r>
            <a:r>
              <a:rPr lang="fr-FR" sz="1600" b="0" dirty="0" smtClean="0"/>
              <a:t>Régine Migot </a:t>
            </a:r>
            <a:r>
              <a:rPr lang="fr-FR" sz="1600" u="sng" dirty="0" smtClean="0"/>
              <a:t>Directrice Générale </a:t>
            </a:r>
            <a:r>
              <a:rPr lang="fr-FR" sz="1600" dirty="0" smtClean="0"/>
              <a:t>: </a:t>
            </a:r>
            <a:r>
              <a:rPr lang="fr-FR" sz="1600" b="0" dirty="0" smtClean="0"/>
              <a:t>Solène Pitollat                     </a:t>
            </a:r>
            <a:endParaRPr lang="fr-FR" sz="1600" b="0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>
          <a:xfrm>
            <a:off x="5028155" y="1894114"/>
            <a:ext cx="7163845" cy="4831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 smtClean="0"/>
              <a:t>MSA Services Limousin a mis en place et gère: </a:t>
            </a:r>
          </a:p>
          <a:p>
            <a:pPr>
              <a:buFontTx/>
              <a:buChar char="-"/>
            </a:pPr>
            <a:r>
              <a:rPr lang="fr-FR" sz="1400" dirty="0" smtClean="0"/>
              <a:t>Un ITEP (Institut Thérapeutique, Educatif et Pédagogique).</a:t>
            </a:r>
          </a:p>
          <a:p>
            <a:pPr>
              <a:buFontTx/>
              <a:buChar char="-"/>
            </a:pPr>
            <a:r>
              <a:rPr lang="fr-FR" sz="1400" dirty="0" smtClean="0"/>
              <a:t>Un SESSAD (Service Education Spéciale et de Soins à Domicile).</a:t>
            </a:r>
          </a:p>
          <a:p>
            <a:pPr>
              <a:buFontTx/>
              <a:buChar char="-"/>
            </a:pPr>
            <a:r>
              <a:rPr lang="fr-FR" sz="1400" dirty="0" smtClean="0"/>
              <a:t>Une entreprise adaptée Blanchisserie.</a:t>
            </a:r>
          </a:p>
          <a:p>
            <a:pPr>
              <a:buFontTx/>
              <a:buChar char="-"/>
            </a:pPr>
            <a:r>
              <a:rPr lang="fr-FR" sz="1400" dirty="0" smtClean="0"/>
              <a:t>Un service MJPM en Creuse et Corrèze.</a:t>
            </a:r>
          </a:p>
          <a:p>
            <a:pPr>
              <a:buFontTx/>
              <a:buChar char="-"/>
            </a:pPr>
            <a:r>
              <a:rPr lang="fr-FR" sz="1400" dirty="0" smtClean="0"/>
              <a:t>Un Service DPF (Déléguées aux Prestations Familiales) en Creuse et Corrèze.</a:t>
            </a:r>
          </a:p>
          <a:p>
            <a:pPr>
              <a:buFontTx/>
              <a:buChar char="-"/>
            </a:pPr>
            <a:r>
              <a:rPr lang="fr-FR" sz="1400" dirty="0" smtClean="0"/>
              <a:t>Un service d’information et de soutien aux tuteurs familiaux.</a:t>
            </a:r>
          </a:p>
          <a:p>
            <a:pPr>
              <a:buFontTx/>
              <a:buChar char="-"/>
            </a:pPr>
            <a:r>
              <a:rPr lang="fr-FR" sz="1400" dirty="0" smtClean="0"/>
              <a:t>Un Service régional AEB (Aide Educative et Budgétaire).</a:t>
            </a:r>
          </a:p>
          <a:p>
            <a:pPr>
              <a:buFontTx/>
              <a:buChar char="-"/>
            </a:pPr>
            <a:r>
              <a:rPr lang="fr-FR" sz="1400" dirty="0" smtClean="0"/>
              <a:t>Un Service d’Evaluation Globale et Ingénierie Sociale (EGIS).</a:t>
            </a:r>
          </a:p>
          <a:p>
            <a:pPr>
              <a:buFontTx/>
              <a:buChar char="-"/>
            </a:pPr>
            <a:r>
              <a:rPr lang="fr-FR" sz="1400" dirty="0" smtClean="0"/>
              <a:t>Une Association intermédiaire Laser Emploi.</a:t>
            </a:r>
          </a:p>
          <a:p>
            <a:pPr>
              <a:buFontTx/>
              <a:buChar char="-"/>
            </a:pPr>
            <a:r>
              <a:rPr lang="fr-FR" sz="1400" dirty="0" smtClean="0"/>
              <a:t>Une MARPA (Maison Accueil Rurale pour Personnes âgées).</a:t>
            </a:r>
          </a:p>
          <a:p>
            <a:pPr>
              <a:buFontTx/>
              <a:buChar char="-"/>
            </a:pPr>
            <a:r>
              <a:rPr lang="fr-FR" sz="1400" dirty="0" smtClean="0"/>
              <a:t>Un résidence accueil.</a:t>
            </a:r>
          </a:p>
          <a:p>
            <a:pPr>
              <a:buFontTx/>
              <a:buChar char="-"/>
            </a:pPr>
            <a:r>
              <a:rPr lang="fr-FR" sz="1400" b="1" dirty="0" smtClean="0">
                <a:solidFill>
                  <a:schemeClr val="accent2"/>
                </a:solidFill>
              </a:rPr>
              <a:t>Un service de répit pour les Aidants familiaux.</a:t>
            </a:r>
          </a:p>
          <a:p>
            <a:pPr>
              <a:buFontTx/>
              <a:buChar char="-"/>
            </a:pPr>
            <a:endParaRPr lang="fr-FR" sz="1800" dirty="0" smtClean="0"/>
          </a:p>
          <a:p>
            <a:pPr>
              <a:buFontTx/>
              <a:buChar char="-"/>
            </a:pPr>
            <a:endParaRPr lang="fr-FR" sz="18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94" y="5640384"/>
            <a:ext cx="1322947" cy="119492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230" y="5926531"/>
            <a:ext cx="2115495" cy="79864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612" y="1894113"/>
            <a:ext cx="4829543" cy="47407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7641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6665" y="0"/>
            <a:ext cx="10230394" cy="914084"/>
          </a:xfrm>
        </p:spPr>
        <p:txBody>
          <a:bodyPr>
            <a:normAutofit/>
          </a:bodyPr>
          <a:lstStyle/>
          <a:p>
            <a:r>
              <a:rPr lang="fr-FR" altLang="fr-FR" sz="4900" b="1" dirty="0" smtClean="0">
                <a:solidFill>
                  <a:srgbClr val="002060"/>
                </a:solidFill>
              </a:rPr>
              <a:t>Bulle </a:t>
            </a:r>
            <a:r>
              <a:rPr lang="fr-FR" altLang="fr-FR" sz="4900" b="1" dirty="0">
                <a:solidFill>
                  <a:srgbClr val="002060"/>
                </a:solidFill>
              </a:rPr>
              <a:t>d’Air</a:t>
            </a:r>
            <a:r>
              <a:rPr lang="fr-FR" altLang="fr-FR" sz="4900" b="1" baseline="30000" dirty="0" smtClean="0">
                <a:solidFill>
                  <a:srgbClr val="002060"/>
                </a:solidFill>
              </a:rPr>
              <a:t>®</a:t>
            </a:r>
            <a:r>
              <a:rPr lang="fr-FR" altLang="fr-FR" sz="4900" b="1" dirty="0" smtClean="0">
                <a:solidFill>
                  <a:srgbClr val="002060"/>
                </a:solidFill>
              </a:rPr>
              <a:t>: </a:t>
            </a:r>
            <a:r>
              <a:rPr lang="fr-FR" altLang="fr-FR" sz="3200" b="1" dirty="0" smtClean="0">
                <a:solidFill>
                  <a:schemeClr val="accent2"/>
                </a:solidFill>
              </a:rPr>
              <a:t>Description</a:t>
            </a:r>
            <a:endParaRPr lang="fr-FR" sz="3200" b="1" dirty="0">
              <a:solidFill>
                <a:schemeClr val="accent2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7472" y="5307578"/>
            <a:ext cx="1487553" cy="134733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5730" y="5732834"/>
            <a:ext cx="2115495" cy="79864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56665" y="914084"/>
            <a:ext cx="11377748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accent2"/>
                </a:solidFill>
              </a:rPr>
              <a:t>POUR QUI? </a:t>
            </a:r>
            <a:r>
              <a:rPr lang="fr-FR" sz="2000" b="1" dirty="0" smtClean="0">
                <a:solidFill>
                  <a:srgbClr val="002060"/>
                </a:solidFill>
              </a:rPr>
              <a:t>Les Aidants familiaux et leur proche fragilisé par l’âge ou la maladie.</a:t>
            </a:r>
          </a:p>
          <a:p>
            <a:endParaRPr lang="fr-FR" dirty="0" smtClean="0"/>
          </a:p>
          <a:p>
            <a:r>
              <a:rPr lang="fr-FR" sz="2400" b="1" dirty="0" smtClean="0">
                <a:solidFill>
                  <a:schemeClr val="accent2"/>
                </a:solidFill>
              </a:rPr>
              <a:t>COMMENT? </a:t>
            </a:r>
            <a:r>
              <a:rPr lang="fr-FR" sz="2000" b="1" dirty="0">
                <a:solidFill>
                  <a:srgbClr val="002060"/>
                </a:solidFill>
              </a:rPr>
              <a:t>Mode mandataire</a:t>
            </a:r>
            <a:r>
              <a:rPr lang="fr-FR" sz="2000" b="1" dirty="0" smtClean="0">
                <a:solidFill>
                  <a:srgbClr val="002060"/>
                </a:solidFill>
              </a:rPr>
              <a:t>.</a:t>
            </a:r>
          </a:p>
          <a:p>
            <a:endParaRPr lang="fr-FR" dirty="0"/>
          </a:p>
          <a:p>
            <a:r>
              <a:rPr lang="fr-FR" sz="2400" b="1" dirty="0" smtClean="0">
                <a:solidFill>
                  <a:schemeClr val="accent2"/>
                </a:solidFill>
              </a:rPr>
              <a:t>QUOI?  </a:t>
            </a:r>
            <a:r>
              <a:rPr lang="fr-FR" sz="2400" b="1" dirty="0" smtClean="0">
                <a:solidFill>
                  <a:srgbClr val="002060"/>
                </a:solidFill>
              </a:rPr>
              <a:t> </a:t>
            </a:r>
            <a:r>
              <a:rPr lang="fr-FR" sz="2000" b="1" dirty="0" smtClean="0">
                <a:solidFill>
                  <a:srgbClr val="002060"/>
                </a:solidFill>
              </a:rPr>
              <a:t>Un service de remplacement de l’aidant</a:t>
            </a:r>
          </a:p>
          <a:p>
            <a:r>
              <a:rPr lang="fr-FR" sz="2000" b="1" dirty="0" smtClean="0">
                <a:solidFill>
                  <a:srgbClr val="002060"/>
                </a:solidFill>
              </a:rPr>
              <a:t>                  A domicile</a:t>
            </a:r>
          </a:p>
          <a:p>
            <a:r>
              <a:rPr lang="fr-FR" sz="2000" b="1" dirty="0" smtClean="0">
                <a:solidFill>
                  <a:srgbClr val="002060"/>
                </a:solidFill>
              </a:rPr>
              <a:t>                  24h/24 et 7J/7</a:t>
            </a:r>
          </a:p>
          <a:p>
            <a:endParaRPr lang="fr-FR" dirty="0"/>
          </a:p>
          <a:p>
            <a:r>
              <a:rPr lang="fr-FR" sz="2400" b="1" dirty="0" smtClean="0">
                <a:solidFill>
                  <a:schemeClr val="accent2"/>
                </a:solidFill>
              </a:rPr>
              <a:t>QUELLE DUREE? </a:t>
            </a:r>
            <a:r>
              <a:rPr lang="fr-FR" sz="2000" b="1" dirty="0" smtClean="0">
                <a:solidFill>
                  <a:srgbClr val="002060"/>
                </a:solidFill>
              </a:rPr>
              <a:t>De 3h consécutives et jusqu' à plusieurs jours d ’affilée.</a:t>
            </a:r>
          </a:p>
          <a:p>
            <a:endParaRPr lang="fr-FR" dirty="0"/>
          </a:p>
          <a:p>
            <a:r>
              <a:rPr lang="fr-FR" sz="2400" b="1" dirty="0" smtClean="0">
                <a:solidFill>
                  <a:schemeClr val="accent2"/>
                </a:solidFill>
              </a:rPr>
              <a:t>QUELLE FREQUENCE? </a:t>
            </a:r>
            <a:r>
              <a:rPr lang="fr-FR" sz="2000" b="1" dirty="0" smtClean="0">
                <a:solidFill>
                  <a:srgbClr val="002060"/>
                </a:solidFill>
              </a:rPr>
              <a:t>Ponctuellement ou de façon régulière.</a:t>
            </a:r>
            <a:endParaRPr lang="fr-FR" sz="2000" b="1" dirty="0">
              <a:solidFill>
                <a:srgbClr val="002060"/>
              </a:solidFill>
            </a:endParaRPr>
          </a:p>
          <a:p>
            <a:endParaRPr lang="fr-FR" dirty="0"/>
          </a:p>
          <a:p>
            <a:r>
              <a:rPr lang="fr-FR" sz="2400" b="1" dirty="0" smtClean="0">
                <a:solidFill>
                  <a:schemeClr val="accent2"/>
                </a:solidFill>
              </a:rPr>
              <a:t>NOTRE VALEUR AJOUTEE?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700" b="1" dirty="0" smtClean="0">
                <a:solidFill>
                  <a:srgbClr val="002060"/>
                </a:solidFill>
              </a:rPr>
              <a:t>Une continuité de service avec un service d’astreinte </a:t>
            </a:r>
            <a:r>
              <a:rPr lang="fr-FR" sz="1700" b="1" dirty="0" smtClean="0">
                <a:solidFill>
                  <a:schemeClr val="accent2"/>
                </a:solidFill>
              </a:rPr>
              <a:t>24H/24 et 7j/7</a:t>
            </a:r>
            <a:r>
              <a:rPr lang="fr-FR" sz="1700" b="1" dirty="0" smtClean="0">
                <a:solidFill>
                  <a:srgbClr val="002060"/>
                </a:solidFill>
              </a:rPr>
              <a:t> (en cas d’empêchement d’un relayeur).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700" b="1" dirty="0" smtClean="0">
                <a:solidFill>
                  <a:srgbClr val="002060"/>
                </a:solidFill>
              </a:rPr>
              <a:t>Un rayonnement sur tout le département de la Corrèze.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700" b="1" dirty="0" smtClean="0">
                <a:solidFill>
                  <a:srgbClr val="002060"/>
                </a:solidFill>
              </a:rPr>
              <a:t>Des partenariats présents en Local et National pour une prise en charge pour les familles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 smtClean="0"/>
              <a:t>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146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17769"/>
            <a:ext cx="10515600" cy="1325563"/>
          </a:xfrm>
        </p:spPr>
        <p:txBody>
          <a:bodyPr/>
          <a:lstStyle/>
          <a:p>
            <a:r>
              <a:rPr lang="fr-FR" altLang="fr-FR" dirty="0">
                <a:solidFill>
                  <a:srgbClr val="002060"/>
                </a:solidFill>
              </a:rPr>
              <a:t>Bulle d’Air</a:t>
            </a:r>
            <a:r>
              <a:rPr lang="fr-FR" altLang="fr-FR" baseline="30000" dirty="0">
                <a:solidFill>
                  <a:srgbClr val="002060"/>
                </a:solidFill>
              </a:rPr>
              <a:t> </a:t>
            </a:r>
            <a:r>
              <a:rPr lang="fr-FR" altLang="fr-FR" baseline="30000" dirty="0" smtClean="0">
                <a:solidFill>
                  <a:srgbClr val="002060"/>
                </a:solidFill>
              </a:rPr>
              <a:t>®</a:t>
            </a:r>
            <a:r>
              <a:rPr lang="fr-FR" altLang="fr-FR" dirty="0" smtClean="0">
                <a:solidFill>
                  <a:srgbClr val="002060"/>
                </a:solidFill>
              </a:rPr>
              <a:t>: </a:t>
            </a:r>
            <a:r>
              <a:rPr lang="fr-FR" altLang="fr-FR" sz="3200" b="1" dirty="0" smtClean="0">
                <a:solidFill>
                  <a:schemeClr val="accent2"/>
                </a:solidFill>
              </a:rPr>
              <a:t>La </a:t>
            </a:r>
            <a:r>
              <a:rPr lang="fr-FR" altLang="fr-FR" sz="3200" b="1" dirty="0">
                <a:solidFill>
                  <a:schemeClr val="accent2"/>
                </a:solidFill>
              </a:rPr>
              <a:t>place du service dans son environnement </a:t>
            </a:r>
            <a:endParaRPr lang="fr-FR" sz="3200" b="1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5760" y="1557201"/>
            <a:ext cx="111556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chemeClr val="accent2"/>
                </a:solidFill>
              </a:rPr>
              <a:t>Un service innovant et favorable au soutien à domicile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chemeClr val="accent2"/>
                </a:solidFill>
              </a:rPr>
              <a:t>Un </a:t>
            </a:r>
            <a:r>
              <a:rPr lang="fr-FR" sz="2800" b="1" dirty="0">
                <a:solidFill>
                  <a:schemeClr val="accent2"/>
                </a:solidFill>
              </a:rPr>
              <a:t>service complémentaire et / ou alternatif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800" dirty="0"/>
              <a:t> 	</a:t>
            </a:r>
            <a:r>
              <a:rPr lang="fr-FR" sz="2800" dirty="0">
                <a:solidFill>
                  <a:srgbClr val="002060"/>
                </a:solidFill>
              </a:rPr>
              <a:t>Accueil de jour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</a:rPr>
              <a:t> 	Hébergement temporaire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</a:rPr>
              <a:t> 	Soutien à domicile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chemeClr val="accent2"/>
                </a:solidFill>
              </a:rPr>
              <a:t>Un service ressource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</a:rPr>
              <a:t>MDSF / SAMSAD / MAIA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</a:rPr>
              <a:t>Plateforme de répit des aidants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2060"/>
                </a:solidFill>
              </a:rPr>
              <a:t>Associations d’aidants (France Alzheimer, </a:t>
            </a:r>
            <a:r>
              <a:rPr lang="fr-FR" sz="2800" dirty="0" smtClean="0">
                <a:solidFill>
                  <a:srgbClr val="002060"/>
                </a:solidFill>
              </a:rPr>
              <a:t>Parkinsoniens)</a:t>
            </a:r>
            <a:endParaRPr lang="fr-FR" sz="2800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3435" y="5394031"/>
            <a:ext cx="1487553" cy="134733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5384" y="5851254"/>
            <a:ext cx="2115495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24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1702" y="233522"/>
            <a:ext cx="106854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b="1" dirty="0">
                <a:solidFill>
                  <a:srgbClr val="002060"/>
                </a:solidFill>
              </a:rPr>
              <a:t>Bulle d’Air ®: </a:t>
            </a:r>
            <a:r>
              <a:rPr lang="fr-FR" sz="3200" b="1" dirty="0" smtClean="0">
                <a:solidFill>
                  <a:schemeClr val="accent2"/>
                </a:solidFill>
              </a:rPr>
              <a:t>Une accessibilité financière croissante</a:t>
            </a:r>
            <a:endParaRPr lang="fr-FR" sz="3200" b="1" dirty="0">
              <a:solidFill>
                <a:schemeClr val="accent2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1629" y="5561853"/>
            <a:ext cx="1318887" cy="119456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8447" y="5759814"/>
            <a:ext cx="2115495" cy="79864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2584" y="3475980"/>
            <a:ext cx="3323144" cy="228383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4914" y="1777099"/>
            <a:ext cx="1211716" cy="566977"/>
          </a:xfrm>
          <a:prstGeom prst="rect">
            <a:avLst/>
          </a:prstGeom>
        </p:spPr>
      </p:pic>
      <p:cxnSp>
        <p:nvCxnSpPr>
          <p:cNvPr id="18" name="Connecteur droit 17"/>
          <p:cNvCxnSpPr/>
          <p:nvPr/>
        </p:nvCxnSpPr>
        <p:spPr>
          <a:xfrm flipH="1">
            <a:off x="1580606" y="2945040"/>
            <a:ext cx="13352" cy="1668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endCxn id="13" idx="1"/>
          </p:cNvCxnSpPr>
          <p:nvPr/>
        </p:nvCxnSpPr>
        <p:spPr>
          <a:xfrm flipV="1">
            <a:off x="1593958" y="4617897"/>
            <a:ext cx="1498626" cy="20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avec coins arrondis en diagonale 1"/>
          <p:cNvSpPr/>
          <p:nvPr/>
        </p:nvSpPr>
        <p:spPr>
          <a:xfrm>
            <a:off x="7609663" y="977721"/>
            <a:ext cx="4169887" cy="458413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rgbClr val="002060"/>
                </a:solidFill>
              </a:rPr>
              <a:t>→ </a:t>
            </a:r>
            <a:r>
              <a:rPr lang="fr-FR" b="1" u="sng" dirty="0">
                <a:solidFill>
                  <a:srgbClr val="002060"/>
                </a:solidFill>
              </a:rPr>
              <a:t>Principe de calcul</a:t>
            </a:r>
          </a:p>
          <a:p>
            <a:r>
              <a:rPr lang="fr-FR" b="1" dirty="0">
                <a:solidFill>
                  <a:srgbClr val="002060"/>
                </a:solidFill>
              </a:rPr>
              <a:t>Le coût total d’une </a:t>
            </a:r>
            <a:r>
              <a:rPr lang="fr-FR" b="1" dirty="0" smtClean="0">
                <a:solidFill>
                  <a:srgbClr val="002060"/>
                </a:solidFill>
              </a:rPr>
              <a:t> intervention </a:t>
            </a:r>
            <a:r>
              <a:rPr lang="fr-FR" b="1" dirty="0">
                <a:solidFill>
                  <a:srgbClr val="002060"/>
                </a:solidFill>
              </a:rPr>
              <a:t>Bulle d’Air comprend </a:t>
            </a:r>
            <a:r>
              <a:rPr lang="fr-FR" b="1" dirty="0" smtClean="0">
                <a:solidFill>
                  <a:srgbClr val="002060"/>
                </a:solidFill>
              </a:rPr>
              <a:t>:</a:t>
            </a:r>
          </a:p>
          <a:p>
            <a:endParaRPr lang="fr-FR" b="1" dirty="0" smtClean="0">
              <a:solidFill>
                <a:srgbClr val="002060"/>
              </a:solidFill>
            </a:endParaRPr>
          </a:p>
          <a:p>
            <a:r>
              <a:rPr lang="fr-FR" b="1" dirty="0" smtClean="0">
                <a:solidFill>
                  <a:srgbClr val="002060"/>
                </a:solidFill>
              </a:rPr>
              <a:t>- Les </a:t>
            </a:r>
            <a:r>
              <a:rPr lang="fr-FR" b="1" dirty="0">
                <a:solidFill>
                  <a:srgbClr val="002060"/>
                </a:solidFill>
              </a:rPr>
              <a:t>frais d’accompagnement : </a:t>
            </a:r>
          </a:p>
          <a:p>
            <a:r>
              <a:rPr lang="fr-FR" b="1" dirty="0" smtClean="0">
                <a:solidFill>
                  <a:schemeClr val="accent2"/>
                </a:solidFill>
              </a:rPr>
              <a:t>4 </a:t>
            </a:r>
            <a:r>
              <a:rPr lang="fr-FR" b="1" dirty="0">
                <a:solidFill>
                  <a:schemeClr val="accent2"/>
                </a:solidFill>
              </a:rPr>
              <a:t>€ par heure </a:t>
            </a:r>
            <a:r>
              <a:rPr lang="fr-FR" b="1" dirty="0" smtClean="0">
                <a:solidFill>
                  <a:schemeClr val="accent2"/>
                </a:solidFill>
              </a:rPr>
              <a:t>d’intervention</a:t>
            </a:r>
            <a:endParaRPr lang="fr-FR" b="1" dirty="0" smtClean="0">
              <a:solidFill>
                <a:srgbClr val="002060"/>
              </a:solidFill>
            </a:endParaRPr>
          </a:p>
          <a:p>
            <a:r>
              <a:rPr lang="fr-FR" b="1" dirty="0" smtClean="0">
                <a:solidFill>
                  <a:srgbClr val="002060"/>
                </a:solidFill>
              </a:rPr>
              <a:t>-La </a:t>
            </a:r>
            <a:r>
              <a:rPr lang="fr-FR" b="1" dirty="0">
                <a:solidFill>
                  <a:srgbClr val="002060"/>
                </a:solidFill>
              </a:rPr>
              <a:t>cotisation annuelle appelée par le service : </a:t>
            </a:r>
            <a:r>
              <a:rPr lang="fr-FR" b="1" dirty="0">
                <a:solidFill>
                  <a:schemeClr val="accent2"/>
                </a:solidFill>
              </a:rPr>
              <a:t>21 € par </a:t>
            </a:r>
            <a:r>
              <a:rPr lang="fr-FR" b="1" dirty="0" smtClean="0">
                <a:solidFill>
                  <a:schemeClr val="accent2"/>
                </a:solidFill>
              </a:rPr>
              <a:t>an</a:t>
            </a:r>
            <a:endParaRPr lang="fr-FR" b="1" dirty="0">
              <a:solidFill>
                <a:schemeClr val="accent2"/>
              </a:solidFill>
            </a:endParaRPr>
          </a:p>
          <a:p>
            <a:r>
              <a:rPr lang="fr-FR" b="1" dirty="0" smtClean="0">
                <a:solidFill>
                  <a:srgbClr val="002060"/>
                </a:solidFill>
              </a:rPr>
              <a:t>- Le </a:t>
            </a:r>
            <a:r>
              <a:rPr lang="fr-FR" b="1" dirty="0">
                <a:solidFill>
                  <a:srgbClr val="002060"/>
                </a:solidFill>
              </a:rPr>
              <a:t>salaire net du salarié et les cotisations sociales associées </a:t>
            </a:r>
            <a:r>
              <a:rPr lang="fr-FR" b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fr-FR" b="1" dirty="0" smtClean="0">
                <a:solidFill>
                  <a:schemeClr val="accent2"/>
                </a:solidFill>
              </a:rPr>
              <a:t>À partir de 10 </a:t>
            </a:r>
            <a:r>
              <a:rPr lang="fr-FR" b="1" dirty="0">
                <a:solidFill>
                  <a:schemeClr val="accent2"/>
                </a:solidFill>
              </a:rPr>
              <a:t>€ </a:t>
            </a:r>
            <a:r>
              <a:rPr lang="fr-FR" b="1" dirty="0" smtClean="0">
                <a:solidFill>
                  <a:schemeClr val="accent2"/>
                </a:solidFill>
              </a:rPr>
              <a:t>60 par </a:t>
            </a:r>
            <a:r>
              <a:rPr lang="fr-FR" b="1" dirty="0">
                <a:solidFill>
                  <a:schemeClr val="accent2"/>
                </a:solidFill>
              </a:rPr>
              <a:t>heure d’intervention (selon grille de la FEPEM / technicité de l’intervenant</a:t>
            </a:r>
            <a:r>
              <a:rPr lang="fr-FR" b="1" dirty="0" smtClean="0">
                <a:solidFill>
                  <a:schemeClr val="accent2"/>
                </a:solidFill>
              </a:rPr>
              <a:t>) et prétentions salariales.</a:t>
            </a:r>
            <a:endParaRPr lang="fr-FR" b="1" dirty="0">
              <a:solidFill>
                <a:schemeClr val="accent2"/>
              </a:solidFill>
            </a:endParaRPr>
          </a:p>
          <a:p>
            <a:r>
              <a:rPr lang="fr-FR" b="1" dirty="0" smtClean="0">
                <a:solidFill>
                  <a:srgbClr val="002060"/>
                </a:solidFill>
              </a:rPr>
              <a:t>- Frais de déplacement.</a:t>
            </a:r>
            <a:endParaRPr lang="fr-FR" b="1" dirty="0">
              <a:solidFill>
                <a:srgbClr val="002060"/>
              </a:solidFill>
            </a:endParaRPr>
          </a:p>
          <a:p>
            <a:r>
              <a:rPr lang="fr-FR" dirty="0"/>
              <a:t>-Les frais de </a:t>
            </a:r>
            <a:r>
              <a:rPr lang="fr-FR" dirty="0" smtClean="0"/>
              <a:t>déplacements-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61702" y="1329831"/>
            <a:ext cx="2365686" cy="14264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 smtClean="0">
                <a:solidFill>
                  <a:schemeClr val="accent2"/>
                </a:solidFill>
              </a:rPr>
              <a:t>20€30</a:t>
            </a:r>
          </a:p>
          <a:p>
            <a:pPr algn="ctr"/>
            <a:r>
              <a:rPr lang="fr-FR" sz="2000" b="1" dirty="0" smtClean="0">
                <a:solidFill>
                  <a:schemeClr val="accent2"/>
                </a:solidFill>
              </a:rPr>
              <a:t>Coût horaire moyen des aides </a:t>
            </a:r>
            <a:endParaRPr lang="fr-FR" sz="2000" b="1" dirty="0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54156" y="1329831"/>
            <a:ext cx="2547981" cy="143622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 smtClean="0">
                <a:solidFill>
                  <a:schemeClr val="accent2"/>
                </a:solidFill>
              </a:rPr>
              <a:t>10€15</a:t>
            </a:r>
          </a:p>
          <a:p>
            <a:pPr algn="ctr"/>
            <a:r>
              <a:rPr lang="fr-FR" sz="2000" b="1" dirty="0" smtClean="0">
                <a:solidFill>
                  <a:schemeClr val="accent2"/>
                </a:solidFill>
              </a:rPr>
              <a:t>Après avantage fiscal</a:t>
            </a:r>
            <a:endParaRPr lang="fr-FR" sz="2000" b="1" dirty="0">
              <a:solidFill>
                <a:schemeClr val="accent2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6985" y="5780026"/>
            <a:ext cx="5014342" cy="78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39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4320" y="44867"/>
            <a:ext cx="119176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b="1" dirty="0">
                <a:solidFill>
                  <a:schemeClr val="tx2"/>
                </a:solidFill>
              </a:rPr>
              <a:t>Bulle d’Air ®: </a:t>
            </a:r>
            <a:r>
              <a:rPr lang="fr-FR" sz="2400" dirty="0">
                <a:solidFill>
                  <a:schemeClr val="accent2"/>
                </a:solidFill>
              </a:rPr>
              <a:t>L’abaissement du coût du service en mobilisant les aides existantes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132" y="5448498"/>
            <a:ext cx="1362086" cy="123369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823" y="5746751"/>
            <a:ext cx="2115495" cy="798645"/>
          </a:xfrm>
          <a:prstGeom prst="rect">
            <a:avLst/>
          </a:prstGeom>
        </p:spPr>
      </p:pic>
      <p:sp>
        <p:nvSpPr>
          <p:cNvPr id="28" name="Organigramme : Processus 27"/>
          <p:cNvSpPr/>
          <p:nvPr/>
        </p:nvSpPr>
        <p:spPr>
          <a:xfrm>
            <a:off x="5226228" y="857671"/>
            <a:ext cx="1672046" cy="462967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accent2"/>
                </a:solidFill>
              </a:rPr>
              <a:t>20,30€ / HEURE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0" name="Pentagone 29"/>
          <p:cNvSpPr/>
          <p:nvPr/>
        </p:nvSpPr>
        <p:spPr>
          <a:xfrm>
            <a:off x="470262" y="1443872"/>
            <a:ext cx="10384972" cy="78661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Aides liées à l’emploi d’un salarié </a:t>
            </a:r>
            <a:r>
              <a:rPr lang="fr-FR" b="1" dirty="0" smtClean="0"/>
              <a:t>déclaré                                                                                                                    </a:t>
            </a:r>
            <a:r>
              <a:rPr lang="fr-FR" b="1" dirty="0"/>
              <a:t>(exonération liée à la perte d’autonomie, pour les plus de 70 ans, ou déduction forfaitaire).</a:t>
            </a:r>
          </a:p>
        </p:txBody>
      </p:sp>
      <p:sp>
        <p:nvSpPr>
          <p:cNvPr id="31" name="Pentagone 30"/>
          <p:cNvSpPr/>
          <p:nvPr/>
        </p:nvSpPr>
        <p:spPr>
          <a:xfrm>
            <a:off x="470262" y="2329067"/>
            <a:ext cx="9104811" cy="712098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  </a:t>
            </a:r>
            <a:r>
              <a:rPr lang="fr-FR" b="1" dirty="0" smtClean="0"/>
              <a:t>Aides légales  </a:t>
            </a:r>
            <a:r>
              <a:rPr lang="fr-FR" b="1" dirty="0"/>
              <a:t>(APA, Droit au répit, PCH…)</a:t>
            </a:r>
          </a:p>
        </p:txBody>
      </p:sp>
      <p:sp>
        <p:nvSpPr>
          <p:cNvPr id="32" name="Pentagone 31"/>
          <p:cNvSpPr/>
          <p:nvPr/>
        </p:nvSpPr>
        <p:spPr>
          <a:xfrm>
            <a:off x="470262" y="3138061"/>
            <a:ext cx="8007531" cy="7837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Aides des Organismes sociales obligatoires  (MSA…)</a:t>
            </a:r>
          </a:p>
        </p:txBody>
      </p:sp>
      <p:sp>
        <p:nvSpPr>
          <p:cNvPr id="33" name="Pentagone 32"/>
          <p:cNvSpPr/>
          <p:nvPr/>
        </p:nvSpPr>
        <p:spPr>
          <a:xfrm>
            <a:off x="500363" y="4008111"/>
            <a:ext cx="6988628" cy="692623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Aides des organismes de protection sociales                                                     (Alliance professionnelle *)</a:t>
            </a:r>
          </a:p>
        </p:txBody>
      </p:sp>
      <p:sp>
        <p:nvSpPr>
          <p:cNvPr id="34" name="Pentagone 33"/>
          <p:cNvSpPr/>
          <p:nvPr/>
        </p:nvSpPr>
        <p:spPr>
          <a:xfrm>
            <a:off x="500363" y="4796211"/>
            <a:ext cx="5773784" cy="65228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/>
              <a:t>Autres aides extra légales </a:t>
            </a:r>
            <a:endParaRPr lang="fr-FR" b="1" dirty="0"/>
          </a:p>
        </p:txBody>
      </p:sp>
      <p:sp>
        <p:nvSpPr>
          <p:cNvPr id="35" name="Pentagone 34"/>
          <p:cNvSpPr/>
          <p:nvPr/>
        </p:nvSpPr>
        <p:spPr>
          <a:xfrm>
            <a:off x="500363" y="5522685"/>
            <a:ext cx="4323806" cy="562264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/>
              <a:t>Crédit d’impôt déduction fiscale 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5205014" y="6114781"/>
            <a:ext cx="1822803" cy="399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>10,15€/HEURE</a:t>
            </a:r>
            <a:endParaRPr lang="fr-FR" b="1" dirty="0">
              <a:solidFill>
                <a:schemeClr val="accent2"/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4404" y="2565597"/>
            <a:ext cx="580166" cy="488561"/>
          </a:xfrm>
          <a:prstGeom prst="rect">
            <a:avLst/>
          </a:prstGeom>
        </p:spPr>
      </p:pic>
      <p:sp>
        <p:nvSpPr>
          <p:cNvPr id="17" name="Ellipse 16"/>
          <p:cNvSpPr/>
          <p:nvPr/>
        </p:nvSpPr>
        <p:spPr>
          <a:xfrm>
            <a:off x="9230238" y="3237568"/>
            <a:ext cx="2857520" cy="237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147091">
            <a:off x="9785070" y="3514945"/>
            <a:ext cx="457240" cy="463336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2108" y="4757471"/>
            <a:ext cx="657904" cy="65790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002456">
            <a:off x="9351038" y="4092949"/>
            <a:ext cx="664522" cy="664522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307618">
            <a:off x="10050875" y="4076690"/>
            <a:ext cx="667048" cy="667048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429080">
            <a:off x="10680308" y="4764775"/>
            <a:ext cx="1116795" cy="440116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194411">
            <a:off x="10758286" y="4092949"/>
            <a:ext cx="1176630" cy="573074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316577">
            <a:off x="10279298" y="3534183"/>
            <a:ext cx="1257678" cy="53830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46826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9944057" y="2934178"/>
            <a:ext cx="1400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accent2"/>
                </a:solidFill>
              </a:rPr>
              <a:t>Alliance PRO</a:t>
            </a:r>
            <a:endParaRPr lang="fr-FR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80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</TotalTime>
  <Words>684</Words>
  <Application>Microsoft Office PowerPoint</Application>
  <PresentationFormat>Grand écran</PresentationFormat>
  <Paragraphs>113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Service de répit des aidants à domicile Bulle d’Air®</vt:lpstr>
      <vt:lpstr>Les aidants Données et réalité en France (données CREAI Aquitaine 2015)</vt:lpstr>
      <vt:lpstr>Les aidants Données et réalité en France (données CREAI Aquitaine 2015)</vt:lpstr>
      <vt:lpstr>Présentation PowerPoint</vt:lpstr>
      <vt:lpstr>MSA SERVICES Limousin </vt:lpstr>
      <vt:lpstr>Bulle d’Air®: Description</vt:lpstr>
      <vt:lpstr>Bulle d’Air ®: La place du service dans son environnement </vt:lpstr>
      <vt:lpstr>Présentation PowerPoint</vt:lpstr>
      <vt:lpstr>Présentation PowerPoint</vt:lpstr>
      <vt:lpstr>Bulle d’Air®: La mise en place </vt:lpstr>
      <vt:lpstr>Bulle d’Air ®: Nos Relayeurs Qualifications / expérience</vt:lpstr>
      <vt:lpstr>Bulle d’Air ®: Contact  </vt:lpstr>
    </vt:vector>
  </TitlesOfParts>
  <Company>MSA_SERVICES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de répit des aidants à domicile Bulle d’Air®</dc:title>
  <dc:creator>Amandine Muller</dc:creator>
  <cp:lastModifiedBy>M19AMUL</cp:lastModifiedBy>
  <cp:revision>96</cp:revision>
  <dcterms:created xsi:type="dcterms:W3CDTF">2020-03-06T15:18:47Z</dcterms:created>
  <dcterms:modified xsi:type="dcterms:W3CDTF">2021-03-29T09:53:14Z</dcterms:modified>
</cp:coreProperties>
</file>